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hy-A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3C34-CD6A-4A3E-87B3-7CA0083316D1}" type="datetimeFigureOut">
              <a:rPr lang="hy-AM" smtClean="0"/>
              <a:t>24.02.2015</a:t>
            </a:fld>
            <a:endParaRPr lang="hy-AM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858F35-953E-482A-A14B-CEA17EDAFA2B}" type="slidenum">
              <a:rPr lang="hy-AM" smtClean="0"/>
              <a:t>‹#›</a:t>
            </a:fld>
            <a:endParaRPr lang="hy-AM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3C34-CD6A-4A3E-87B3-7CA0083316D1}" type="datetimeFigureOut">
              <a:rPr lang="hy-AM" smtClean="0"/>
              <a:t>24.02.2015</a:t>
            </a:fld>
            <a:endParaRPr lang="hy-A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8F35-953E-482A-A14B-CEA17EDAFA2B}" type="slidenum">
              <a:rPr lang="hy-AM" smtClean="0"/>
              <a:t>‹#›</a:t>
            </a:fld>
            <a:endParaRPr lang="hy-AM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B858F35-953E-482A-A14B-CEA17EDAFA2B}" type="slidenum">
              <a:rPr lang="hy-AM" smtClean="0"/>
              <a:t>‹#›</a:t>
            </a:fld>
            <a:endParaRPr lang="hy-AM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3C34-CD6A-4A3E-87B3-7CA0083316D1}" type="datetimeFigureOut">
              <a:rPr lang="hy-AM" smtClean="0"/>
              <a:t>24.02.2015</a:t>
            </a:fld>
            <a:endParaRPr lang="hy-A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3C34-CD6A-4A3E-87B3-7CA0083316D1}" type="datetimeFigureOut">
              <a:rPr lang="hy-AM" smtClean="0"/>
              <a:t>24.02.2015</a:t>
            </a:fld>
            <a:endParaRPr lang="hy-A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B858F35-953E-482A-A14B-CEA17EDAFA2B}" type="slidenum">
              <a:rPr lang="hy-AM" smtClean="0"/>
              <a:t>‹#›</a:t>
            </a:fld>
            <a:endParaRPr lang="hy-AM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3C34-CD6A-4A3E-87B3-7CA0083316D1}" type="datetimeFigureOut">
              <a:rPr lang="hy-AM" smtClean="0"/>
              <a:t>24.02.2015</a:t>
            </a:fld>
            <a:endParaRPr lang="hy-AM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858F35-953E-482A-A14B-CEA17EDAFA2B}" type="slidenum">
              <a:rPr lang="hy-AM" smtClean="0"/>
              <a:t>‹#›</a:t>
            </a:fld>
            <a:endParaRPr lang="hy-AM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00E3C34-CD6A-4A3E-87B3-7CA0083316D1}" type="datetimeFigureOut">
              <a:rPr lang="hy-AM" smtClean="0"/>
              <a:t>24.02.2015</a:t>
            </a:fld>
            <a:endParaRPr lang="hy-A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8F35-953E-482A-A14B-CEA17EDAFA2B}" type="slidenum">
              <a:rPr lang="hy-AM" smtClean="0"/>
              <a:t>‹#›</a:t>
            </a:fld>
            <a:endParaRPr lang="hy-AM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3C34-CD6A-4A3E-87B3-7CA0083316D1}" type="datetimeFigureOut">
              <a:rPr lang="hy-AM" smtClean="0"/>
              <a:t>24.02.2015</a:t>
            </a:fld>
            <a:endParaRPr lang="hy-AM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y-AM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B858F35-953E-482A-A14B-CEA17EDAFA2B}" type="slidenum">
              <a:rPr lang="hy-AM" smtClean="0"/>
              <a:t>‹#›</a:t>
            </a:fld>
            <a:endParaRPr lang="hy-AM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3C34-CD6A-4A3E-87B3-7CA0083316D1}" type="datetimeFigureOut">
              <a:rPr lang="hy-AM" smtClean="0"/>
              <a:t>24.02.2015</a:t>
            </a:fld>
            <a:endParaRPr lang="hy-A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B858F35-953E-482A-A14B-CEA17EDAFA2B}" type="slidenum">
              <a:rPr lang="hy-AM" smtClean="0"/>
              <a:t>‹#›</a:t>
            </a:fld>
            <a:endParaRPr lang="hy-AM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3C34-CD6A-4A3E-87B3-7CA0083316D1}" type="datetimeFigureOut">
              <a:rPr lang="hy-AM" smtClean="0"/>
              <a:t>24.02.2015</a:t>
            </a:fld>
            <a:endParaRPr lang="hy-AM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858F35-953E-482A-A14B-CEA17EDAFA2B}" type="slidenum">
              <a:rPr lang="hy-AM" smtClean="0"/>
              <a:t>‹#›</a:t>
            </a:fld>
            <a:endParaRPr lang="hy-AM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858F35-953E-482A-A14B-CEA17EDAFA2B}" type="slidenum">
              <a:rPr lang="hy-AM" smtClean="0"/>
              <a:t>‹#›</a:t>
            </a:fld>
            <a:endParaRPr lang="hy-AM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3C34-CD6A-4A3E-87B3-7CA0083316D1}" type="datetimeFigureOut">
              <a:rPr lang="hy-AM" smtClean="0"/>
              <a:t>24.02.2015</a:t>
            </a:fld>
            <a:endParaRPr lang="hy-A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y-AM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B858F35-953E-482A-A14B-CEA17EDAFA2B}" type="slidenum">
              <a:rPr lang="hy-AM" smtClean="0"/>
              <a:t>‹#›</a:t>
            </a:fld>
            <a:endParaRPr lang="hy-AM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00E3C34-CD6A-4A3E-87B3-7CA0083316D1}" type="datetimeFigureOut">
              <a:rPr lang="hy-AM" smtClean="0"/>
              <a:t>24.02.2015</a:t>
            </a:fld>
            <a:endParaRPr lang="hy-A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y-AM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00E3C34-CD6A-4A3E-87B3-7CA0083316D1}" type="datetimeFigureOut">
              <a:rPr lang="hy-AM" smtClean="0"/>
              <a:t>24.02.2015</a:t>
            </a:fld>
            <a:endParaRPr lang="hy-AM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y-AM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858F35-953E-482A-A14B-CEA17EDAFA2B}" type="slidenum">
              <a:rPr lang="hy-AM" smtClean="0"/>
              <a:t>‹#›</a:t>
            </a:fld>
            <a:endParaRPr lang="hy-AM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Սիրանուշ Ասատրյան</a:t>
            </a:r>
            <a:endParaRPr lang="hy-AM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Վրաստանի տեսարժան վայրերը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202998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Դելֆինարիում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8194" name="Picture 2" descr="http://media-cdn.tripadvisor.com/media/photo-s/04/46/1b/b1/ca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698499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Սրբ</a:t>
            </a:r>
            <a:r>
              <a:rPr lang="en-US" dirty="0" smtClean="0"/>
              <a:t>. </a:t>
            </a:r>
            <a:r>
              <a:rPr lang="en-US" dirty="0" err="1" smtClean="0"/>
              <a:t>Երրորդություն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y-AM" sz="2400" dirty="0"/>
              <a:t>Սուրբ Երրորդություն տաճարը հայտնի է նաև </a:t>
            </a:r>
            <a:r>
              <a:rPr lang="hy-AM" sz="2400" dirty="0" err="1"/>
              <a:t>Սամեբա</a:t>
            </a:r>
            <a:r>
              <a:rPr lang="hy-AM" sz="2400" dirty="0"/>
              <a:t> անունով: Եկեղեցին կառուցվել է 1995-ից 2004 թվերին</a:t>
            </a:r>
            <a:r>
              <a:rPr lang="hy-AM" sz="2400" dirty="0" smtClean="0"/>
              <a:t>:</a:t>
            </a:r>
            <a:r>
              <a:rPr lang="en-US" sz="2400" dirty="0" smtClean="0"/>
              <a:t> </a:t>
            </a:r>
            <a:r>
              <a:rPr lang="hy-AM" sz="2400" dirty="0" smtClean="0"/>
              <a:t>Այն </a:t>
            </a:r>
            <a:r>
              <a:rPr lang="hy-AM" sz="2400" dirty="0"/>
              <a:t>համարվում է երրորդ ամենամեծ ուղղափառ </a:t>
            </a:r>
            <a:r>
              <a:rPr lang="hy-AM" sz="2400" dirty="0" smtClean="0"/>
              <a:t>եկեղեցին</a:t>
            </a:r>
            <a:r>
              <a:rPr lang="en-US" sz="2400" dirty="0" smtClean="0"/>
              <a:t> </a:t>
            </a:r>
            <a:r>
              <a:rPr lang="hy-AM" sz="2400" dirty="0" smtClean="0"/>
              <a:t>աշխարհում</a:t>
            </a:r>
            <a:r>
              <a:rPr lang="hy-AM" sz="2400" dirty="0"/>
              <a:t>: Ունի 105 մ բարձրություն, </a:t>
            </a:r>
            <a:r>
              <a:rPr lang="hy-AM" sz="2400" dirty="0" smtClean="0"/>
              <a:t>որը</a:t>
            </a:r>
            <a:r>
              <a:rPr lang="en-US" sz="2400" dirty="0" smtClean="0"/>
              <a:t> </a:t>
            </a:r>
            <a:r>
              <a:rPr lang="hy-AM" sz="2400" dirty="0" smtClean="0"/>
              <a:t>տեսանելի</a:t>
            </a:r>
            <a:r>
              <a:rPr lang="hy-AM" sz="2400" dirty="0"/>
              <a:t> է Թբիլիսիի բոլոր կողմերից</a:t>
            </a:r>
            <a:r>
              <a:rPr lang="hy-AM" sz="2400" dirty="0" smtClean="0"/>
              <a:t>:</a:t>
            </a:r>
            <a:endParaRPr lang="hy-AM" sz="2400" dirty="0"/>
          </a:p>
        </p:txBody>
      </p:sp>
      <p:pic>
        <p:nvPicPr>
          <p:cNvPr id="9218" name="Picture 2" descr="http://img0.liveinternet.ru/images/attach/c/0/46/155/46155736_104384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5486400" cy="332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3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Ռուստավելի</a:t>
            </a:r>
            <a:r>
              <a:rPr lang="en-US" dirty="0" smtClean="0"/>
              <a:t> </a:t>
            </a:r>
            <a:r>
              <a:rPr lang="en-US" dirty="0" err="1" smtClean="0"/>
              <a:t>պողոտա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y-AM" sz="2400" dirty="0"/>
              <a:t>Պողոտան կառուցվել է  19-րդ դարում և  անվանվել է 12-րդ դարի  վրաց </a:t>
            </a:r>
            <a:r>
              <a:rPr lang="hy-AM" sz="2400" dirty="0" smtClean="0"/>
              <a:t>հայտնի</a:t>
            </a:r>
            <a:r>
              <a:rPr lang="en-US" sz="2400" dirty="0" smtClean="0"/>
              <a:t> </a:t>
            </a:r>
            <a:r>
              <a:rPr lang="hy-AM" sz="2400" dirty="0" smtClean="0"/>
              <a:t>գրող</a:t>
            </a:r>
            <a:r>
              <a:rPr lang="hy-AM" sz="2400" dirty="0"/>
              <a:t> </a:t>
            </a:r>
            <a:r>
              <a:rPr lang="hy-AM" sz="2400" dirty="0" err="1"/>
              <a:t>Շոթա</a:t>
            </a:r>
            <a:r>
              <a:rPr lang="hy-AM" sz="2400" dirty="0"/>
              <a:t> </a:t>
            </a:r>
            <a:r>
              <a:rPr lang="hy-AM" sz="2400" dirty="0" err="1" smtClean="0"/>
              <a:t>Ռուսթավելիի</a:t>
            </a:r>
            <a:r>
              <a:rPr lang="en-US" sz="2400" dirty="0" smtClean="0"/>
              <a:t> </a:t>
            </a:r>
            <a:r>
              <a:rPr lang="hy-AM" sz="2400" dirty="0" smtClean="0"/>
              <a:t>պատվին</a:t>
            </a:r>
            <a:r>
              <a:rPr lang="hy-AM" sz="2400" dirty="0"/>
              <a:t>: Գտնվում է </a:t>
            </a:r>
            <a:r>
              <a:rPr lang="hy-AM" sz="2400" dirty="0" smtClean="0"/>
              <a:t>Թբիլիսիի</a:t>
            </a:r>
            <a:r>
              <a:rPr lang="en-US" sz="2400" dirty="0"/>
              <a:t> </a:t>
            </a:r>
            <a:r>
              <a:rPr lang="hy-AM" sz="2400" dirty="0" smtClean="0"/>
              <a:t>սրտում</a:t>
            </a:r>
            <a:r>
              <a:rPr lang="hy-AM" sz="2400" dirty="0"/>
              <a:t>: Այստեղ </a:t>
            </a:r>
            <a:r>
              <a:rPr lang="hy-AM" sz="2400" dirty="0" smtClean="0"/>
              <a:t>են</a:t>
            </a:r>
            <a:r>
              <a:rPr lang="en-US" sz="2400" dirty="0" smtClean="0"/>
              <a:t> </a:t>
            </a:r>
            <a:r>
              <a:rPr lang="hy-AM" sz="2400" dirty="0" smtClean="0"/>
              <a:t>գտնվում</a:t>
            </a:r>
            <a:r>
              <a:rPr lang="hy-AM" sz="2400" dirty="0"/>
              <a:t> Օպերայի շենքը, Խորհրդարանը, </a:t>
            </a:r>
            <a:r>
              <a:rPr lang="hy-AM" sz="2400" dirty="0" smtClean="0"/>
              <a:t>բազմաթիվ</a:t>
            </a:r>
            <a:r>
              <a:rPr lang="en-US" sz="2400" dirty="0" smtClean="0"/>
              <a:t> </a:t>
            </a:r>
            <a:r>
              <a:rPr lang="hy-AM" sz="2400" dirty="0" smtClean="0"/>
              <a:t>սրճարաններ</a:t>
            </a:r>
            <a:r>
              <a:rPr lang="hy-AM" sz="2400" dirty="0"/>
              <a:t>, ռեստորաններ </a:t>
            </a:r>
            <a:r>
              <a:rPr lang="hy-AM" sz="2400" dirty="0" err="1"/>
              <a:t>եւ</a:t>
            </a:r>
            <a:r>
              <a:rPr lang="hy-AM" sz="2400" dirty="0"/>
              <a:t>  խանութներ:</a:t>
            </a:r>
            <a:endParaRPr lang="hy-AM" sz="2400" dirty="0"/>
          </a:p>
        </p:txBody>
      </p:sp>
      <p:pic>
        <p:nvPicPr>
          <p:cNvPr id="10242" name="Picture 2" descr="http://www.excurser.ru/files/places/main_normal/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Գուդաուրի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Լեռնադահուկային</a:t>
            </a:r>
            <a:r>
              <a:rPr lang="en-US" dirty="0" smtClean="0"/>
              <a:t> </a:t>
            </a:r>
            <a:r>
              <a:rPr lang="en-US" dirty="0" err="1" smtClean="0"/>
              <a:t>հանգստավայր</a:t>
            </a:r>
            <a:r>
              <a:rPr lang="en-US" dirty="0" smtClean="0"/>
              <a:t>:</a:t>
            </a:r>
            <a:endParaRPr lang="hy-AM" dirty="0"/>
          </a:p>
        </p:txBody>
      </p:sp>
      <p:pic>
        <p:nvPicPr>
          <p:cNvPr id="11266" name="Picture 2" descr="http://travelblog.am/wp-content/uploads/2012/11/Gudauri_skiing-res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41511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0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Բորժոմ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Քաղաք Վրաստանի կենտրոնական մասում: Հայտնի է իր հանքային ջրերով:</a:t>
            </a:r>
            <a:endParaRPr lang="hy-AM" dirty="0"/>
          </a:p>
        </p:txBody>
      </p:sp>
      <p:pic>
        <p:nvPicPr>
          <p:cNvPr id="12290" name="Picture 2" descr="http://tcc.com.ua/storage/gallery/images/regions/01d/01d332061a231ffe12a249b6ddac57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614246"/>
            <a:ext cx="5603631" cy="42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2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Խաղաղության կամուրջ: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Կամուրջը գտնվում է Թբիլիսիում: Կառուցվել է 2010 թ., ունի 156 մ բարձրություն:</a:t>
            </a:r>
            <a:endParaRPr lang="hy-AM" dirty="0"/>
          </a:p>
        </p:txBody>
      </p:sp>
      <p:pic>
        <p:nvPicPr>
          <p:cNvPr id="13314" name="Picture 2" descr="Peace bridge, Geor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654693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0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Վերջ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Նյութը պատրաստեց</a:t>
            </a:r>
          </a:p>
          <a:p>
            <a:r>
              <a:rPr lang="ru-RU" dirty="0" smtClean="0"/>
              <a:t>Սիրանուշ Ասատրյանը</a:t>
            </a:r>
          </a:p>
          <a:p>
            <a:r>
              <a:rPr lang="ru-RU" dirty="0" smtClean="0"/>
              <a:t>8-1 դասարան</a:t>
            </a:r>
          </a:p>
          <a:p>
            <a:r>
              <a:rPr lang="en-US" dirty="0" smtClean="0"/>
              <a:t>Siranush.jimdo.com</a:t>
            </a:r>
            <a:endParaRPr lang="ru-RU" dirty="0" smtClean="0"/>
          </a:p>
          <a:p>
            <a:r>
              <a:rPr lang="ru-RU" dirty="0" smtClean="0"/>
              <a:t>2015 թ.</a:t>
            </a:r>
          </a:p>
        </p:txBody>
      </p:sp>
    </p:spTree>
    <p:extLst>
      <p:ext uri="{BB962C8B-B14F-4D97-AF65-F5344CB8AC3E}">
        <p14:creationId xmlns:p14="http://schemas.microsoft.com/office/powerpoint/2010/main" val="245419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Վրաստան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8303" r="1696" b="8181"/>
          <a:stretch/>
        </p:blipFill>
        <p:spPr bwMode="auto">
          <a:xfrm>
            <a:off x="381000" y="1664677"/>
            <a:ext cx="829733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Վրաստանի դրո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4" y="228600"/>
            <a:ext cx="1549156" cy="103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Վրաստանի զինանշա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84" y="11723"/>
            <a:ext cx="1535819" cy="133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8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Տեղեկություններ</a:t>
            </a:r>
            <a:endParaRPr lang="hy-AM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098770"/>
              </p:ext>
            </p:extLst>
          </p:nvPr>
        </p:nvGraphicFramePr>
        <p:xfrm>
          <a:off x="301625" y="2293993"/>
          <a:ext cx="8504238" cy="3038364"/>
        </p:xfrm>
        <a:graphic>
          <a:graphicData uri="http://schemas.openxmlformats.org/drawingml/2006/table">
            <a:tbl>
              <a:tblPr/>
              <a:tblGrid>
                <a:gridCol w="4252119"/>
                <a:gridCol w="4252119"/>
              </a:tblGrid>
              <a:tr h="368264">
                <a:tc>
                  <a:txBody>
                    <a:bodyPr/>
                    <a:lstStyle/>
                    <a:p>
                      <a:r>
                        <a:rPr lang="hy-AM" sz="1800" b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Պետական լեզու</a:t>
                      </a:r>
                      <a:endParaRPr lang="hy-AM" sz="1800" dirty="0"/>
                    </a:p>
                  </a:txBody>
                  <a:tcPr marL="47457" marR="47457" marT="47457" marB="4745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y-AM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վրացերեն</a:t>
                      </a:r>
                      <a:endParaRPr lang="hy-AM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7457" marR="47457" marT="47457" marB="4745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8264">
                <a:tc>
                  <a:txBody>
                    <a:bodyPr/>
                    <a:lstStyle/>
                    <a:p>
                      <a:r>
                        <a:rPr lang="hy-AM" sz="1800" b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Մայրաքաղաք</a:t>
                      </a:r>
                      <a:endParaRPr lang="hy-AM" sz="1800" dirty="0"/>
                    </a:p>
                  </a:txBody>
                  <a:tcPr marL="47457" marR="47457" marT="47457" marB="4745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y-AM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Թբիլիսի</a:t>
                      </a:r>
                      <a:endParaRPr lang="hy-AM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7457" marR="47457" marT="47457" marB="4745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41614">
                <a:tc>
                  <a:txBody>
                    <a:bodyPr/>
                    <a:lstStyle/>
                    <a:p>
                      <a:r>
                        <a:rPr lang="hy-AM" sz="1800" b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Պետական կարգ</a:t>
                      </a:r>
                      <a:endParaRPr lang="hy-AM" sz="1800" dirty="0"/>
                    </a:p>
                  </a:txBody>
                  <a:tcPr marL="47457" marR="47457" marT="47457" marB="4745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y-AM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Կիսանախագահական հանրապետություն</a:t>
                      </a:r>
                      <a:endParaRPr lang="hy-AM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7457" marR="47457" marT="47457" marB="4745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41614">
                <a:tc>
                  <a:txBody>
                    <a:bodyPr/>
                    <a:lstStyle/>
                    <a:p>
                      <a:r>
                        <a:rPr lang="hy-AM" sz="1800" b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Կրոն</a:t>
                      </a:r>
                      <a:endParaRPr lang="hy-AM" sz="1800" dirty="0"/>
                    </a:p>
                  </a:txBody>
                  <a:tcPr marL="47457" marR="47457" marT="47457" marB="4745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y-AM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Ուղղափառ</a:t>
                      </a:r>
                      <a:r>
                        <a:rPr lang="hy-AM" sz="1800" dirty="0">
                          <a:solidFill>
                            <a:srgbClr val="002060"/>
                          </a:solidFill>
                        </a:rPr>
                        <a:t> 84%,</a:t>
                      </a:r>
                      <a:br>
                        <a:rPr lang="hy-AM" sz="1800" dirty="0">
                          <a:solidFill>
                            <a:srgbClr val="002060"/>
                          </a:solidFill>
                        </a:rPr>
                      </a:br>
                      <a:r>
                        <a:rPr lang="hy-AM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Իսլամ</a:t>
                      </a:r>
                      <a:r>
                        <a:rPr lang="hy-AM" sz="1800" dirty="0">
                          <a:solidFill>
                            <a:srgbClr val="002060"/>
                          </a:solidFill>
                        </a:rPr>
                        <a:t> 11%</a:t>
                      </a:r>
                    </a:p>
                  </a:txBody>
                  <a:tcPr marL="47457" marR="47457" marT="47457" marB="4745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8264">
                <a:tc>
                  <a:txBody>
                    <a:bodyPr/>
                    <a:lstStyle/>
                    <a:p>
                      <a:r>
                        <a:rPr lang="hy-AM" sz="1800" b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Մակերես</a:t>
                      </a:r>
                      <a:endParaRPr lang="hy-AM" sz="1800" dirty="0"/>
                    </a:p>
                  </a:txBody>
                  <a:tcPr marL="47457" marR="47457" marT="47457" marB="4745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y-AM" sz="1800" dirty="0">
                          <a:solidFill>
                            <a:srgbClr val="002060"/>
                          </a:solidFill>
                        </a:rPr>
                        <a:t>69,700 կմ²</a:t>
                      </a:r>
                    </a:p>
                  </a:txBody>
                  <a:tcPr marL="47457" marR="47457" marT="47457" marB="4745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41614">
                <a:tc>
                  <a:txBody>
                    <a:bodyPr/>
                    <a:lstStyle/>
                    <a:p>
                      <a:r>
                        <a:rPr lang="hy-AM" sz="1800" b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Ազգաբնակչություն</a:t>
                      </a:r>
                      <a:r>
                        <a:rPr lang="hy-AM" sz="1800" dirty="0"/>
                        <a:t>.</a:t>
                      </a:r>
                    </a:p>
                  </a:txBody>
                  <a:tcPr marL="47457" marR="47457" marT="47457" marB="4745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y-AM" sz="1800" dirty="0">
                          <a:solidFill>
                            <a:srgbClr val="002060"/>
                          </a:solidFill>
                        </a:rPr>
                        <a:t>4.371.535 (</a:t>
                      </a:r>
                      <a:r>
                        <a:rPr lang="hy-AM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2002</a:t>
                      </a:r>
                      <a:r>
                        <a:rPr lang="hy-AM" sz="18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r>
                        <a:rPr lang="hy-AM" sz="1800" dirty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hy-AM" sz="1800" dirty="0">
                          <a:solidFill>
                            <a:srgbClr val="002060"/>
                          </a:solidFill>
                        </a:rPr>
                      </a:br>
                      <a:r>
                        <a:rPr lang="hy-AM" sz="1800" dirty="0">
                          <a:solidFill>
                            <a:srgbClr val="002060"/>
                          </a:solidFill>
                        </a:rPr>
                        <a:t>4.630.841 (</a:t>
                      </a:r>
                      <a:r>
                        <a:rPr lang="hy-AM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2008</a:t>
                      </a:r>
                      <a:r>
                        <a:rPr lang="hy-AM" sz="1800" dirty="0" smtClean="0">
                          <a:solidFill>
                            <a:srgbClr val="002060"/>
                          </a:solidFill>
                        </a:rPr>
                        <a:t>) </a:t>
                      </a:r>
                      <a:r>
                        <a:rPr lang="hy-AM" sz="1800" dirty="0">
                          <a:solidFill>
                            <a:srgbClr val="002060"/>
                          </a:solidFill>
                        </a:rPr>
                        <a:t>(66,4/կմ²)</a:t>
                      </a:r>
                    </a:p>
                  </a:txBody>
                  <a:tcPr marL="47457" marR="47457" marT="47457" marB="4745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6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Թբիլիսի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y-AM" dirty="0"/>
              <a:t> </a:t>
            </a:r>
            <a:r>
              <a:rPr lang="hy-AM" dirty="0" err="1"/>
              <a:t>Թբիլիսին</a:t>
            </a:r>
            <a:r>
              <a:rPr lang="hy-AM" dirty="0"/>
              <a:t> բազմազգ, </a:t>
            </a:r>
            <a:r>
              <a:rPr lang="hy-AM" dirty="0" err="1"/>
              <a:t>բազմամշակութային</a:t>
            </a:r>
            <a:r>
              <a:rPr lang="hy-AM" dirty="0"/>
              <a:t>, բազմակրոն քաղաք է: Հիմնադրվել է 5-րդ դարում Վախթանգ </a:t>
            </a:r>
            <a:r>
              <a:rPr lang="hy-AM" dirty="0" err="1"/>
              <a:t>Գորգասալի</a:t>
            </a:r>
            <a:r>
              <a:rPr lang="hy-AM" dirty="0"/>
              <a:t> թագավորի կողմից և իր անունը ստացել է տարածքում բխող տաք </a:t>
            </a:r>
            <a:r>
              <a:rPr lang="hy-AM" dirty="0" err="1"/>
              <a:t>աղբյուրներց</a:t>
            </a:r>
            <a:r>
              <a:rPr lang="hy-AM" dirty="0"/>
              <a:t>: Գտնվում է Կուր գետի ափին, ծովի մակարդակից 380-770մ բարձրության վրա: Քաղաքը խոշոր արդյունաբերական, տրանսպորտային, մշակութային կենտրոն է, ունի միջազգային </a:t>
            </a:r>
            <a:r>
              <a:rPr lang="hy-AM" dirty="0" err="1"/>
              <a:t>օդանավակայան:Քայլելով</a:t>
            </a:r>
            <a:r>
              <a:rPr lang="hy-AM" dirty="0"/>
              <a:t> Թբիլիսիի նեղ փողոցներով  կարելի է տեսնել ավանդական հին </a:t>
            </a:r>
            <a:r>
              <a:rPr lang="hy-AM" dirty="0" err="1"/>
              <a:t>տներ`փայտե</a:t>
            </a:r>
            <a:r>
              <a:rPr lang="hy-AM" dirty="0"/>
              <a:t> </a:t>
            </a:r>
            <a:r>
              <a:rPr lang="hy-AM" dirty="0" err="1"/>
              <a:t>պատշգամբներով</a:t>
            </a:r>
            <a:r>
              <a:rPr lang="hy-AM" dirty="0"/>
              <a:t>, հանգստանալ պատմական ծծմբային ջրերում և այցելել </a:t>
            </a:r>
            <a:r>
              <a:rPr lang="hy-AM" dirty="0" err="1"/>
              <a:t>միշարք</a:t>
            </a:r>
            <a:r>
              <a:rPr lang="hy-AM" dirty="0"/>
              <a:t>  տեսարժան վայրեր: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103850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Թբիլիսի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3074" name="Picture 2" descr="http://www.tbilisi.am/tbilisi/tbilisi-overview-pan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72289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4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b="1" dirty="0"/>
              <a:t>Մետեխի բերդ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282952"/>
          </a:xfrm>
        </p:spPr>
        <p:txBody>
          <a:bodyPr>
            <a:noAutofit/>
          </a:bodyPr>
          <a:lstStyle/>
          <a:p>
            <a:r>
              <a:rPr lang="hy-AM" sz="2000" dirty="0"/>
              <a:t>13-րդ դարի Մետեխի բերդը հին Թբիլիսիի դասական </a:t>
            </a:r>
            <a:r>
              <a:rPr lang="hy-AM" sz="2000" dirty="0" err="1"/>
              <a:t>նմուշներց</a:t>
            </a:r>
            <a:r>
              <a:rPr lang="hy-AM" sz="2000" dirty="0"/>
              <a:t>  է: Բերդի դիմաց`  </a:t>
            </a:r>
            <a:r>
              <a:rPr lang="hy-AM" sz="2000" dirty="0" err="1"/>
              <a:t>Մտկվարի</a:t>
            </a:r>
            <a:r>
              <a:rPr lang="hy-AM" sz="2000" dirty="0"/>
              <a:t> գետի բարձունքին, կանգնեցված է քաղաքի հիմնադրի արձան:  Բերդը բազմիցս քանդվել է թշնամիների կողմից: Սովետական տարիներին այն օգտագործվել է որպես թատրոնի շենք և միայն 1980-ական թվականներին է կրկին վերակառուցվել:</a:t>
            </a:r>
            <a:endParaRPr lang="hy-AM" sz="2000" dirty="0"/>
          </a:p>
        </p:txBody>
      </p:sp>
      <p:pic>
        <p:nvPicPr>
          <p:cNvPr id="4098" name="Picture 2" descr="http://gallery.forum-grad.ru/files/6/6/6/1/7/metekhi_churc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4325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9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b="1" dirty="0"/>
              <a:t>Ծծմբային </a:t>
            </a:r>
            <a:r>
              <a:rPr lang="hy-AM" b="1" dirty="0" err="1"/>
              <a:t>բաղնիքներ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y-AM" dirty="0"/>
              <a:t>Սկիզբ առնելով բնական տաք հանքային ջրերից, ծծմբային բաղնիքները մեծ դեր են խաղացել Թբիլիսիի կյանքում; Կառուցվել են 17-րդ դարում և օրական արտադրում են 3 մլն. լիտր ջուր:</a:t>
            </a:r>
            <a:endParaRPr lang="hy-AM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4652361" cy="348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00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Վրաստանի </a:t>
            </a:r>
            <a:r>
              <a:rPr lang="en-US" b="1" dirty="0" err="1" smtClean="0"/>
              <a:t>պետական</a:t>
            </a:r>
            <a:r>
              <a:rPr lang="en-US" b="1" dirty="0" smtClean="0"/>
              <a:t> </a:t>
            </a:r>
            <a:r>
              <a:rPr lang="en-US" b="1" dirty="0" err="1" smtClean="0"/>
              <a:t>թանգարան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y-AM" sz="2000" dirty="0"/>
              <a:t>Թանգարանը հայտնի է </a:t>
            </a:r>
            <a:r>
              <a:rPr lang="hy-AM" sz="2000" dirty="0" err="1"/>
              <a:t>նախաքրիստոնական</a:t>
            </a:r>
            <a:r>
              <a:rPr lang="hy-AM" sz="2000" dirty="0"/>
              <a:t> ժամանակաշրջանի </a:t>
            </a:r>
            <a:r>
              <a:rPr lang="hy-AM" sz="2000" dirty="0" err="1"/>
              <a:t>ոսկերչականբացառիկ</a:t>
            </a:r>
            <a:r>
              <a:rPr lang="hy-AM" sz="2000" dirty="0"/>
              <a:t> իրերի </a:t>
            </a:r>
            <a:r>
              <a:rPr lang="hy-AM" sz="2000" dirty="0" err="1"/>
              <a:t>հավաքածուներով</a:t>
            </a:r>
            <a:r>
              <a:rPr lang="hy-AM" sz="2000" dirty="0"/>
              <a:t>: </a:t>
            </a:r>
            <a:r>
              <a:rPr lang="hy-AM" sz="2000" dirty="0" err="1"/>
              <a:t>Թանգարանումպահվում</a:t>
            </a:r>
            <a:r>
              <a:rPr lang="hy-AM" sz="2000" dirty="0"/>
              <a:t> են </a:t>
            </a:r>
            <a:r>
              <a:rPr lang="hy-AM" sz="2000" dirty="0" err="1"/>
              <a:t>հնեաբանության</a:t>
            </a:r>
            <a:r>
              <a:rPr lang="hy-AM" sz="2000" dirty="0"/>
              <a:t>, պատմության, ազգագրության վերաբերյալ հավաքածուներ, ինչպես նաև այստեղ է պահվում </a:t>
            </a:r>
            <a:r>
              <a:rPr lang="hy-AM" sz="2000" dirty="0" err="1"/>
              <a:t>եվրոպայի</a:t>
            </a:r>
            <a:r>
              <a:rPr lang="hy-AM" sz="2000" dirty="0"/>
              <a:t> առաջին բնակչի </a:t>
            </a:r>
            <a:r>
              <a:rPr lang="hy-AM" sz="2000" dirty="0" err="1"/>
              <a:t>գանգը</a:t>
            </a:r>
            <a:r>
              <a:rPr lang="hy-AM" sz="2000" dirty="0"/>
              <a:t>, որը հայտնաբերվել է </a:t>
            </a:r>
            <a:r>
              <a:rPr lang="hy-AM" sz="2000" dirty="0" err="1"/>
              <a:t>Դմանիսիում</a:t>
            </a:r>
            <a:r>
              <a:rPr lang="hy-AM" sz="2000" dirty="0"/>
              <a:t> հնագիտական պեղումների </a:t>
            </a:r>
            <a:r>
              <a:rPr lang="en-US" sz="2000" dirty="0" err="1" smtClean="0"/>
              <a:t>ժամանակ</a:t>
            </a:r>
            <a:r>
              <a:rPr lang="en-US" sz="2000" dirty="0" smtClean="0"/>
              <a:t>:</a:t>
            </a:r>
            <a:endParaRPr lang="hy-AM" sz="2000" dirty="0"/>
          </a:p>
        </p:txBody>
      </p:sp>
      <p:pic>
        <p:nvPicPr>
          <p:cNvPr id="6146" name="Picture 2" descr="http://www.georgia.orexca.com/img/museums/museum_history/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53025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915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Բաթում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y-AM" sz="2000" dirty="0" err="1"/>
              <a:t>Բաթումիի</a:t>
            </a:r>
            <a:r>
              <a:rPr lang="hy-AM" sz="2000" dirty="0"/>
              <a:t> բնակչության մեծ մասը տարբեր ազգությունների և կրոնական հայացքների տեր մարդիկ են: Շնորհիվ իր </a:t>
            </a:r>
            <a:r>
              <a:rPr lang="hy-AM" sz="2000" dirty="0" err="1"/>
              <a:t>արևոտ</a:t>
            </a:r>
            <a:r>
              <a:rPr lang="hy-AM" sz="2000" dirty="0"/>
              <a:t> </a:t>
            </a:r>
            <a:r>
              <a:rPr lang="hy-AM" sz="2000" dirty="0" err="1"/>
              <a:t>ծովափերի</a:t>
            </a:r>
            <a:r>
              <a:rPr lang="hy-AM" sz="2000" dirty="0"/>
              <a:t>` Բաթումին գրավում է զբոսաշրջիկների ուշադրությունը: Այն մի շատ հաճելի քաղաք է` հարուստ սքանչելի ու գեղեցիկ </a:t>
            </a:r>
            <a:r>
              <a:rPr lang="hy-AM" sz="2000" dirty="0" err="1"/>
              <a:t>լողափերով</a:t>
            </a:r>
            <a:r>
              <a:rPr lang="hy-AM" sz="2000" dirty="0"/>
              <a:t>: Երկ- և </a:t>
            </a:r>
            <a:r>
              <a:rPr lang="hy-AM" sz="2000" dirty="0" err="1"/>
              <a:t>եռհարկանի</a:t>
            </a:r>
            <a:r>
              <a:rPr lang="hy-AM" sz="2000" dirty="0"/>
              <a:t> շենքերը Բաթումին դարձնում են մի հմայիչ ու հետաքրքիր քաղաք բոլորի </a:t>
            </a:r>
            <a:r>
              <a:rPr lang="hy-AM" sz="2000" dirty="0" smtClean="0"/>
              <a:t>համար</a:t>
            </a:r>
            <a:r>
              <a:rPr lang="en-US" sz="2000" dirty="0" smtClean="0"/>
              <a:t>:</a:t>
            </a:r>
            <a:endParaRPr lang="hy-AM" sz="2000" dirty="0"/>
          </a:p>
        </p:txBody>
      </p:sp>
      <p:pic>
        <p:nvPicPr>
          <p:cNvPr id="7170" name="Picture 2" descr="http://upload.wikimedia.org/wikipedia/commons/1/1d/Panoramic_view_of_Batumi_at_n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30615"/>
            <a:ext cx="5105400" cy="339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71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</TotalTime>
  <Words>152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Վրաստանի տեսարժան վայրերը</vt:lpstr>
      <vt:lpstr>Վրաստան</vt:lpstr>
      <vt:lpstr>Տեղեկություններ</vt:lpstr>
      <vt:lpstr>Թբիլիսի</vt:lpstr>
      <vt:lpstr>Թբիլիսի</vt:lpstr>
      <vt:lpstr>Մետեխի բերդ</vt:lpstr>
      <vt:lpstr>Ծծմբային բաղնիքներ</vt:lpstr>
      <vt:lpstr>Վրաստանի պետական թանգարան</vt:lpstr>
      <vt:lpstr>Բաթում</vt:lpstr>
      <vt:lpstr>Դելֆինարիում</vt:lpstr>
      <vt:lpstr>Սրբ. Երրորդություն</vt:lpstr>
      <vt:lpstr>Ռուստավելի պողոտա</vt:lpstr>
      <vt:lpstr>Գուդաուրի</vt:lpstr>
      <vt:lpstr>Բորժոմ</vt:lpstr>
      <vt:lpstr>Խաղաղության կամուրջ:</vt:lpstr>
      <vt:lpstr>Վերջ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Վրաստանի տեսարժան վայրերը</dc:title>
  <dc:creator>Siranush</dc:creator>
  <cp:lastModifiedBy>Siranush</cp:lastModifiedBy>
  <cp:revision>5</cp:revision>
  <dcterms:created xsi:type="dcterms:W3CDTF">2015-02-24T19:46:46Z</dcterms:created>
  <dcterms:modified xsi:type="dcterms:W3CDTF">2015-02-24T20:42:17Z</dcterms:modified>
</cp:coreProperties>
</file>